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07" autoAdjust="0"/>
  </p:normalViewPr>
  <p:slideViewPr>
    <p:cSldViewPr snapToGrid="0">
      <p:cViewPr varScale="1">
        <p:scale>
          <a:sx n="65" d="100"/>
          <a:sy n="65" d="100"/>
        </p:scale>
        <p:origin x="-96" y="-3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2" d="100"/>
          <a:sy n="72" d="100"/>
        </p:scale>
        <p:origin x="2668" y="56"/>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D3AA2-D5CD-444A-ACA3-9E15EE436862}" type="datetimeFigureOut">
              <a:rPr lang="en-CA" smtClean="0"/>
              <a:t>2015-12-21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9F397-9750-4469-891D-09352DD69C26}" type="slidenum">
              <a:rPr lang="en-CA" smtClean="0"/>
              <a:t>‹#›</a:t>
            </a:fld>
            <a:endParaRPr lang="en-CA"/>
          </a:p>
        </p:txBody>
      </p:sp>
    </p:spTree>
    <p:extLst>
      <p:ext uri="{BB962C8B-B14F-4D97-AF65-F5344CB8AC3E}">
        <p14:creationId xmlns:p14="http://schemas.microsoft.com/office/powerpoint/2010/main" val="421882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99F397-9750-4469-891D-09352DD69C26}" type="slidenum">
              <a:rPr lang="en-CA" smtClean="0"/>
              <a:t>1</a:t>
            </a:fld>
            <a:endParaRPr lang="en-CA"/>
          </a:p>
        </p:txBody>
      </p:sp>
    </p:spTree>
    <p:extLst>
      <p:ext uri="{BB962C8B-B14F-4D97-AF65-F5344CB8AC3E}">
        <p14:creationId xmlns:p14="http://schemas.microsoft.com/office/powerpoint/2010/main" val="406201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a:t>
            </a:r>
            <a:r>
              <a:rPr lang="en-CA" baseline="0" dirty="0" smtClean="0"/>
              <a:t> we will be showing you what Zwift is and how it can be used to train and have some fun.</a:t>
            </a:r>
            <a:endParaRPr lang="en-CA" dirty="0"/>
          </a:p>
        </p:txBody>
      </p:sp>
      <p:sp>
        <p:nvSpPr>
          <p:cNvPr id="4" name="Slide Number Placeholder 3"/>
          <p:cNvSpPr>
            <a:spLocks noGrp="1"/>
          </p:cNvSpPr>
          <p:nvPr>
            <p:ph type="sldNum" sz="quarter" idx="10"/>
          </p:nvPr>
        </p:nvSpPr>
        <p:spPr/>
        <p:txBody>
          <a:bodyPr/>
          <a:lstStyle/>
          <a:p>
            <a:fld id="{3299F397-9750-4469-891D-09352DD69C26}" type="slidenum">
              <a:rPr lang="en-CA" smtClean="0"/>
              <a:t>2</a:t>
            </a:fld>
            <a:endParaRPr lang="en-CA"/>
          </a:p>
        </p:txBody>
      </p:sp>
    </p:spTree>
    <p:extLst>
      <p:ext uri="{BB962C8B-B14F-4D97-AF65-F5344CB8AC3E}">
        <p14:creationId xmlns:p14="http://schemas.microsoft.com/office/powerpoint/2010/main" val="189845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Zwift</a:t>
            </a:r>
            <a:r>
              <a:rPr lang="en-CA" baseline="0" dirty="0" smtClean="0"/>
              <a:t> is an online training environment. It is software that you download and install on your computer which when run connects you with thousands of other riders all over the world.</a:t>
            </a:r>
          </a:p>
          <a:p>
            <a:r>
              <a:rPr lang="en-CA" baseline="0" dirty="0" smtClean="0"/>
              <a:t>It works with your existing bike sensors, like your speed sensor, cadence sensor, and power meter</a:t>
            </a:r>
          </a:p>
          <a:p>
            <a:r>
              <a:rPr lang="en-CA" baseline="0" dirty="0" smtClean="0"/>
              <a:t>You create a virtual avatar to represent you as a rider in the virtual world</a:t>
            </a:r>
          </a:p>
          <a:p>
            <a:r>
              <a:rPr lang="en-CA" baseline="0" dirty="0" smtClean="0"/>
              <a:t>You can customize the look of your rider, including choosing different bikes.</a:t>
            </a:r>
          </a:p>
          <a:p>
            <a:r>
              <a:rPr lang="en-CA" baseline="0" dirty="0" smtClean="0"/>
              <a:t>The more you ride in Zwift the more options are opened up for customization</a:t>
            </a:r>
          </a:p>
          <a:p>
            <a:r>
              <a:rPr lang="en-CA" baseline="0" dirty="0" smtClean="0"/>
              <a:t>You can ride with other riders, including selecting specific riders to ride with</a:t>
            </a:r>
          </a:p>
          <a:p>
            <a:r>
              <a:rPr lang="en-CA" baseline="0" dirty="0" smtClean="0"/>
              <a:t>The world includes drafting dynamics so that means if you are riding behind another rider in the virtual world you get similar benefits to drafting in the real world</a:t>
            </a:r>
          </a:p>
          <a:p>
            <a:r>
              <a:rPr lang="en-CA" baseline="0" dirty="0" smtClean="0"/>
              <a:t>Zwift has recently added the ability to ride specific training plans in the virtual world which means it is a great tool for your winter training plans</a:t>
            </a:r>
          </a:p>
          <a:p>
            <a:r>
              <a:rPr lang="en-CA" baseline="0" dirty="0" smtClean="0"/>
              <a:t>The free trial includes 1 month of riding, up to 50km in the virtual world. After that it costs $10 per month</a:t>
            </a:r>
          </a:p>
          <a:p>
            <a:r>
              <a:rPr lang="en-CA" baseline="0" dirty="0" smtClean="0"/>
              <a:t>Zwift is not affiliated in any way with the club or bike watts. We do not have any group discounts or extended free trials.</a:t>
            </a:r>
          </a:p>
        </p:txBody>
      </p:sp>
      <p:sp>
        <p:nvSpPr>
          <p:cNvPr id="4" name="Slide Number Placeholder 3"/>
          <p:cNvSpPr>
            <a:spLocks noGrp="1"/>
          </p:cNvSpPr>
          <p:nvPr>
            <p:ph type="sldNum" sz="quarter" idx="10"/>
          </p:nvPr>
        </p:nvSpPr>
        <p:spPr/>
        <p:txBody>
          <a:bodyPr/>
          <a:lstStyle/>
          <a:p>
            <a:fld id="{3299F397-9750-4469-891D-09352DD69C26}" type="slidenum">
              <a:rPr lang="en-CA" smtClean="0"/>
              <a:t>3</a:t>
            </a:fld>
            <a:endParaRPr lang="en-CA"/>
          </a:p>
        </p:txBody>
      </p:sp>
    </p:spTree>
    <p:extLst>
      <p:ext uri="{BB962C8B-B14F-4D97-AF65-F5344CB8AC3E}">
        <p14:creationId xmlns:p14="http://schemas.microsoft.com/office/powerpoint/2010/main" val="403885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Zwift is a great</a:t>
            </a:r>
            <a:r>
              <a:rPr lang="en-CA" baseline="0" dirty="0" smtClean="0"/>
              <a:t> way to make indoor bike training that we all have to do, much more interesting. It allows you to do group riding at a time when that is impossible in Toronto!</a:t>
            </a:r>
          </a:p>
          <a:p>
            <a:r>
              <a:rPr lang="en-CA" baseline="0" dirty="0" smtClean="0"/>
              <a:t>You can use the workouts mode to get specific training in while still following your virtual avatar and riding with others.</a:t>
            </a:r>
          </a:p>
          <a:p>
            <a:r>
              <a:rPr lang="en-CA" baseline="0" dirty="0" smtClean="0"/>
              <a:t>We are creating a club race, which I will cover more about later!</a:t>
            </a:r>
            <a:endParaRPr lang="en-CA" dirty="0"/>
          </a:p>
        </p:txBody>
      </p:sp>
      <p:sp>
        <p:nvSpPr>
          <p:cNvPr id="4" name="Slide Number Placeholder 3"/>
          <p:cNvSpPr>
            <a:spLocks noGrp="1"/>
          </p:cNvSpPr>
          <p:nvPr>
            <p:ph type="sldNum" sz="quarter" idx="10"/>
          </p:nvPr>
        </p:nvSpPr>
        <p:spPr/>
        <p:txBody>
          <a:bodyPr/>
          <a:lstStyle/>
          <a:p>
            <a:fld id="{3299F397-9750-4469-891D-09352DD69C26}" type="slidenum">
              <a:rPr lang="en-CA" smtClean="0"/>
              <a:t>4</a:t>
            </a:fld>
            <a:endParaRPr lang="en-CA"/>
          </a:p>
        </p:txBody>
      </p:sp>
    </p:spTree>
    <p:extLst>
      <p:ext uri="{BB962C8B-B14F-4D97-AF65-F5344CB8AC3E}">
        <p14:creationId xmlns:p14="http://schemas.microsoft.com/office/powerpoint/2010/main" val="184499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Zwift</a:t>
            </a:r>
            <a:r>
              <a:rPr lang="en-CA" baseline="0" dirty="0" smtClean="0"/>
              <a:t> workout mode is where you can get to the specific training plans</a:t>
            </a:r>
          </a:p>
          <a:p>
            <a:r>
              <a:rPr lang="en-CA" baseline="0" dirty="0" smtClean="0"/>
              <a:t>The first thing you will need to do is perform a Functional Threshold Power test. This allows the system to get a baseline measurement of where your power output abilities are</a:t>
            </a:r>
          </a:p>
          <a:p>
            <a:r>
              <a:rPr lang="en-CA" baseline="0" dirty="0" smtClean="0"/>
              <a:t>Once the system has a baseline, you can work select your workouts.</a:t>
            </a:r>
          </a:p>
          <a:p>
            <a:r>
              <a:rPr lang="en-CA" baseline="0" dirty="0" smtClean="0"/>
              <a:t>You can either manually select the workout you want to ride when you start, or you can follow a </a:t>
            </a:r>
            <a:r>
              <a:rPr lang="en-CA" baseline="0" dirty="0" err="1" smtClean="0"/>
              <a:t>zwift</a:t>
            </a:r>
            <a:r>
              <a:rPr lang="en-CA" baseline="0" dirty="0" smtClean="0"/>
              <a:t> training plan to work on specific items like increasing power, or improving endurance.</a:t>
            </a:r>
          </a:p>
          <a:p>
            <a:r>
              <a:rPr lang="en-CA" baseline="0" dirty="0" smtClean="0"/>
              <a:t>You can also follow our own </a:t>
            </a:r>
            <a:r>
              <a:rPr lang="en-CA" baseline="0" dirty="0" err="1" smtClean="0"/>
              <a:t>trianign</a:t>
            </a:r>
            <a:r>
              <a:rPr lang="en-CA" baseline="0" dirty="0" smtClean="0"/>
              <a:t> plan in </a:t>
            </a:r>
            <a:r>
              <a:rPr lang="en-CA" baseline="0" dirty="0" err="1" smtClean="0"/>
              <a:t>zwift</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3299F397-9750-4469-891D-09352DD69C26}" type="slidenum">
              <a:rPr lang="en-CA" smtClean="0"/>
              <a:t>5</a:t>
            </a:fld>
            <a:endParaRPr lang="en-CA"/>
          </a:p>
        </p:txBody>
      </p:sp>
    </p:spTree>
    <p:extLst>
      <p:ext uri="{BB962C8B-B14F-4D97-AF65-F5344CB8AC3E}">
        <p14:creationId xmlns:p14="http://schemas.microsoft.com/office/powerpoint/2010/main" val="321519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basis of </a:t>
            </a:r>
            <a:r>
              <a:rPr lang="en-CA" dirty="0" err="1" smtClean="0"/>
              <a:t>zwift</a:t>
            </a:r>
            <a:r>
              <a:rPr lang="en-CA" dirty="0" smtClean="0"/>
              <a:t> is training with power. Power is simply a measurement of how</a:t>
            </a:r>
            <a:r>
              <a:rPr lang="en-CA" baseline="0" dirty="0" smtClean="0"/>
              <a:t> much work you are putting into your effort on the bike.</a:t>
            </a:r>
          </a:p>
          <a:p>
            <a:r>
              <a:rPr lang="en-CA" baseline="0" dirty="0" smtClean="0"/>
              <a:t>To properly training with power you will need a trainer that has power functions, or a power meter.</a:t>
            </a:r>
          </a:p>
          <a:p>
            <a:r>
              <a:rPr lang="en-CA" baseline="0" dirty="0" smtClean="0"/>
              <a:t>Without one or both of these, Zwift is making a estimate of your power by using speed and weight, this is not always very accurate.</a:t>
            </a:r>
          </a:p>
          <a:p>
            <a:r>
              <a:rPr lang="en-CA" baseline="0" dirty="0" smtClean="0"/>
              <a:t>Power is always measured in Watts. The actual number is not that relevant and should not be used to compare yourself to other riders. This can be done by using the power to weight ratio, which is how Zwift determines how fast you are moving in the virtual world.</a:t>
            </a:r>
            <a:endParaRPr lang="en-CA" dirty="0"/>
          </a:p>
        </p:txBody>
      </p:sp>
      <p:sp>
        <p:nvSpPr>
          <p:cNvPr id="4" name="Slide Number Placeholder 3"/>
          <p:cNvSpPr>
            <a:spLocks noGrp="1"/>
          </p:cNvSpPr>
          <p:nvPr>
            <p:ph type="sldNum" sz="quarter" idx="10"/>
          </p:nvPr>
        </p:nvSpPr>
        <p:spPr/>
        <p:txBody>
          <a:bodyPr/>
          <a:lstStyle/>
          <a:p>
            <a:fld id="{3299F397-9750-4469-891D-09352DD69C26}" type="slidenum">
              <a:rPr lang="en-CA" smtClean="0"/>
              <a:t>6</a:t>
            </a:fld>
            <a:endParaRPr lang="en-CA"/>
          </a:p>
        </p:txBody>
      </p:sp>
    </p:spTree>
    <p:extLst>
      <p:ext uri="{BB962C8B-B14F-4D97-AF65-F5344CB8AC3E}">
        <p14:creationId xmlns:p14="http://schemas.microsoft.com/office/powerpoint/2010/main" val="1350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9F397-9750-4469-891D-09352DD69C26}" type="slidenum">
              <a:rPr lang="en-CA" smtClean="0"/>
              <a:t>7</a:t>
            </a:fld>
            <a:endParaRPr lang="en-CA"/>
          </a:p>
        </p:txBody>
      </p:sp>
    </p:spTree>
    <p:extLst>
      <p:ext uri="{BB962C8B-B14F-4D97-AF65-F5344CB8AC3E}">
        <p14:creationId xmlns:p14="http://schemas.microsoft.com/office/powerpoint/2010/main" val="231809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9F397-9750-4469-891D-09352DD69C26}" type="slidenum">
              <a:rPr lang="en-CA" smtClean="0"/>
              <a:t>8</a:t>
            </a:fld>
            <a:endParaRPr lang="en-CA"/>
          </a:p>
        </p:txBody>
      </p:sp>
    </p:spTree>
    <p:extLst>
      <p:ext uri="{BB962C8B-B14F-4D97-AF65-F5344CB8AC3E}">
        <p14:creationId xmlns:p14="http://schemas.microsoft.com/office/powerpoint/2010/main" val="185882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46E7E40-5F04-4071-A756-D2610FDD8028}" type="datetimeFigureOut">
              <a:rPr lang="en-CA" smtClean="0"/>
              <a:t>2015-12-21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817690-09F3-42C5-8622-4FEFA4214253}" type="slidenum">
              <a:rPr lang="en-CA" smtClean="0"/>
              <a:t>‹#›</a:t>
            </a:fld>
            <a:endParaRPr lang="en-CA"/>
          </a:p>
        </p:txBody>
      </p:sp>
      <p:sp>
        <p:nvSpPr>
          <p:cNvPr id="10" name="Rounded Rectangle 9"/>
          <p:cNvSpPr/>
          <p:nvPr userDrawn="1"/>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Triangle 11"/>
          <p:cNvSpPr/>
          <p:nvPr userDrawn="1"/>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Triangle 12"/>
          <p:cNvSpPr/>
          <p:nvPr userDrawn="1"/>
        </p:nvSpPr>
        <p:spPr>
          <a:xfrm>
            <a:off x="11384280" y="589285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Triangle 13"/>
          <p:cNvSpPr/>
          <p:nvPr userDrawn="1"/>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471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37045"/>
            <a:ext cx="10515600" cy="753643"/>
          </a:xfrm>
        </p:spPr>
        <p:txBody>
          <a:bodyPr/>
          <a:lstStyle/>
          <a:p>
            <a:r>
              <a:rPr lang="en-US" dirty="0" smtClean="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6E7E40-5F04-4071-A756-D2610FDD8028}" type="datetimeFigureOut">
              <a:rPr lang="en-CA" smtClean="0"/>
              <a:t>2015-12-21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817690-09F3-42C5-8622-4FEFA4214253}" type="slidenum">
              <a:rPr lang="en-CA" smtClean="0"/>
              <a:t>‹#›</a:t>
            </a:fld>
            <a:endParaRPr lang="en-CA"/>
          </a:p>
        </p:txBody>
      </p:sp>
      <p:pic>
        <p:nvPicPr>
          <p:cNvPr id="7"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5728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57284"/>
            <a:ext cx="1189583" cy="67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3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6E7E40-5F04-4071-A756-D2610FDD8028}" type="datetimeFigureOut">
              <a:rPr lang="en-CA" smtClean="0"/>
              <a:t>2015-12-21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817690-09F3-42C5-8622-4FEFA4214253}" type="slidenum">
              <a:rPr lang="en-CA" smtClean="0"/>
              <a:t>‹#›</a:t>
            </a:fld>
            <a:endParaRPr lang="en-CA"/>
          </a:p>
        </p:txBody>
      </p:sp>
    </p:spTree>
    <p:extLst>
      <p:ext uri="{BB962C8B-B14F-4D97-AF65-F5344CB8AC3E}">
        <p14:creationId xmlns:p14="http://schemas.microsoft.com/office/powerpoint/2010/main" val="287119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09125"/>
            <a:ext cx="10515600" cy="781563"/>
          </a:xfrm>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6E7E40-5F04-4071-A756-D2610FDD8028}" type="datetimeFigureOut">
              <a:rPr lang="en-CA" smtClean="0"/>
              <a:t>2015-12-21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817690-09F3-42C5-8622-4FEFA4214253}" type="slidenum">
              <a:rPr lang="en-CA" smtClean="0"/>
              <a:t>‹#›</a:t>
            </a:fld>
            <a:endParaRPr lang="en-CA"/>
          </a:p>
        </p:txBody>
      </p:sp>
      <p:pic>
        <p:nvPicPr>
          <p:cNvPr id="7"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2936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29364"/>
            <a:ext cx="1189583" cy="6797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5977217" y="3244334"/>
            <a:ext cx="237566" cy="369332"/>
          </a:xfrm>
          <a:prstGeom prst="rect">
            <a:avLst/>
          </a:prstGeom>
        </p:spPr>
        <p:txBody>
          <a:bodyPr wrap="none">
            <a:spAutoFit/>
          </a:bodyPr>
          <a:lstStyle/>
          <a:p>
            <a:r>
              <a:rPr lang="en-CA" b="0" dirty="0" smtClean="0">
                <a:effectLst/>
              </a:rPr>
              <a:t> </a:t>
            </a:r>
            <a:endParaRPr lang="en-CA" dirty="0"/>
          </a:p>
        </p:txBody>
      </p:sp>
      <p:sp>
        <p:nvSpPr>
          <p:cNvPr id="10" name="Rectangle 9"/>
          <p:cNvSpPr/>
          <p:nvPr userDrawn="1"/>
        </p:nvSpPr>
        <p:spPr>
          <a:xfrm>
            <a:off x="5977217" y="3244334"/>
            <a:ext cx="237566" cy="369332"/>
          </a:xfrm>
          <a:prstGeom prst="rect">
            <a:avLst/>
          </a:prstGeom>
        </p:spPr>
        <p:txBody>
          <a:bodyPr wrap="none">
            <a:spAutoFit/>
          </a:bodyPr>
          <a:lstStyle/>
          <a:p>
            <a:r>
              <a:rPr lang="en-CA" b="0" dirty="0" smtClean="0">
                <a:effectLst/>
              </a:rPr>
              <a:t> </a:t>
            </a:r>
            <a:endParaRPr lang="en-CA" dirty="0"/>
          </a:p>
        </p:txBody>
      </p:sp>
      <p:sp>
        <p:nvSpPr>
          <p:cNvPr id="11" name="Rectangle 10"/>
          <p:cNvSpPr/>
          <p:nvPr userDrawn="1"/>
        </p:nvSpPr>
        <p:spPr>
          <a:xfrm>
            <a:off x="5977217" y="3244334"/>
            <a:ext cx="237566" cy="369332"/>
          </a:xfrm>
          <a:prstGeom prst="rect">
            <a:avLst/>
          </a:prstGeom>
        </p:spPr>
        <p:txBody>
          <a:bodyPr wrap="none">
            <a:spAutoFit/>
          </a:bodyPr>
          <a:lstStyle/>
          <a:p>
            <a:r>
              <a:rPr lang="en-CA" b="0" dirty="0" smtClean="0">
                <a:effectLst/>
              </a:rPr>
              <a:t> </a:t>
            </a:r>
            <a:endParaRPr lang="en-CA" dirty="0"/>
          </a:p>
        </p:txBody>
      </p:sp>
      <p:sp>
        <p:nvSpPr>
          <p:cNvPr id="22" name="Rounded Rectangle 21"/>
          <p:cNvSpPr/>
          <p:nvPr userDrawn="1"/>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userDrawn="1"/>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Triangle 23"/>
          <p:cNvSpPr/>
          <p:nvPr userDrawn="1"/>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ight Triangle 24"/>
          <p:cNvSpPr/>
          <p:nvPr userDrawn="1"/>
        </p:nvSpPr>
        <p:spPr>
          <a:xfrm>
            <a:off x="11384280" y="589285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ight Triangle 25"/>
          <p:cNvSpPr/>
          <p:nvPr userDrawn="1"/>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6468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E7E40-5F04-4071-A756-D2610FDD8028}" type="datetimeFigureOut">
              <a:rPr lang="en-CA" smtClean="0"/>
              <a:t>2015-12-21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817690-09F3-42C5-8622-4FEFA4214253}" type="slidenum">
              <a:rPr lang="en-CA" smtClean="0"/>
              <a:t>‹#›</a:t>
            </a:fld>
            <a:endParaRPr lang="en-CA"/>
          </a:p>
        </p:txBody>
      </p:sp>
      <p:pic>
        <p:nvPicPr>
          <p:cNvPr id="7"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5728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57284"/>
            <a:ext cx="1189583" cy="67976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userDrawn="1"/>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Triangle 10"/>
          <p:cNvSpPr/>
          <p:nvPr userDrawn="1"/>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Triangle 11"/>
          <p:cNvSpPr/>
          <p:nvPr userDrawn="1"/>
        </p:nvSpPr>
        <p:spPr>
          <a:xfrm>
            <a:off x="11384280" y="589285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Triangle 12"/>
          <p:cNvSpPr/>
          <p:nvPr userDrawn="1"/>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2279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37045"/>
            <a:ext cx="10515600" cy="753643"/>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46E7E40-5F04-4071-A756-D2610FDD8028}" type="datetimeFigureOut">
              <a:rPr lang="en-CA" smtClean="0"/>
              <a:t>2015-12-21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817690-09F3-42C5-8622-4FEFA4214253}" type="slidenum">
              <a:rPr lang="en-CA" smtClean="0"/>
              <a:t>‹#›</a:t>
            </a:fld>
            <a:endParaRPr lang="en-CA"/>
          </a:p>
        </p:txBody>
      </p:sp>
      <p:pic>
        <p:nvPicPr>
          <p:cNvPr id="8"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5728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57284"/>
            <a:ext cx="1189583" cy="679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userDrawn="1"/>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Triangle 11"/>
          <p:cNvSpPr/>
          <p:nvPr userDrawn="1"/>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Triangle 12"/>
          <p:cNvSpPr/>
          <p:nvPr userDrawn="1"/>
        </p:nvSpPr>
        <p:spPr>
          <a:xfrm>
            <a:off x="11384280" y="589285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Triangle 13"/>
          <p:cNvSpPr/>
          <p:nvPr userDrawn="1"/>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3320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7045"/>
            <a:ext cx="10515600" cy="753643"/>
          </a:xfrm>
        </p:spPr>
        <p:txBody>
          <a:bodyPr/>
          <a:lstStyle/>
          <a:p>
            <a:r>
              <a:rPr lang="en-US" dirty="0" smtClean="0"/>
              <a:t>Click to edit Master title style</a:t>
            </a:r>
            <a:endParaRPr lang="en-C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46E7E40-5F04-4071-A756-D2610FDD8028}" type="datetimeFigureOut">
              <a:rPr lang="en-CA" smtClean="0"/>
              <a:t>2015-12-21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1817690-09F3-42C5-8622-4FEFA4214253}" type="slidenum">
              <a:rPr lang="en-CA" smtClean="0"/>
              <a:t>‹#›</a:t>
            </a:fld>
            <a:endParaRPr lang="en-CA"/>
          </a:p>
        </p:txBody>
      </p:sp>
      <p:pic>
        <p:nvPicPr>
          <p:cNvPr id="10"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5728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57284"/>
            <a:ext cx="1189583" cy="67976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userDrawn="1"/>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Triangle 13"/>
          <p:cNvSpPr/>
          <p:nvPr userDrawn="1"/>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ight Triangle 14"/>
          <p:cNvSpPr/>
          <p:nvPr userDrawn="1"/>
        </p:nvSpPr>
        <p:spPr>
          <a:xfrm>
            <a:off x="11384280" y="589285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Triangle 15"/>
          <p:cNvSpPr/>
          <p:nvPr userDrawn="1"/>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129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37045"/>
            <a:ext cx="10515600" cy="753643"/>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46E7E40-5F04-4071-A756-D2610FDD8028}" type="datetimeFigureOut">
              <a:rPr lang="en-CA" smtClean="0"/>
              <a:t>2015-12-21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817690-09F3-42C5-8622-4FEFA4214253}" type="slidenum">
              <a:rPr lang="en-CA" smtClean="0"/>
              <a:t>‹#›</a:t>
            </a:fld>
            <a:endParaRPr lang="en-CA"/>
          </a:p>
        </p:txBody>
      </p:sp>
      <p:pic>
        <p:nvPicPr>
          <p:cNvPr id="6"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5728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57284"/>
            <a:ext cx="1189583" cy="67976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userDrawn="1"/>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Triangle 9"/>
          <p:cNvSpPr/>
          <p:nvPr userDrawn="1"/>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Triangle 10"/>
          <p:cNvSpPr/>
          <p:nvPr userDrawn="1"/>
        </p:nvSpPr>
        <p:spPr>
          <a:xfrm>
            <a:off x="11384280" y="589285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Triangle 11"/>
          <p:cNvSpPr/>
          <p:nvPr userDrawn="1"/>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0081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E7E40-5F04-4071-A756-D2610FDD8028}" type="datetimeFigureOut">
              <a:rPr lang="en-CA" smtClean="0"/>
              <a:t>2015-12-21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1817690-09F3-42C5-8622-4FEFA4214253}" type="slidenum">
              <a:rPr lang="en-CA" smtClean="0"/>
              <a:t>‹#›</a:t>
            </a:fld>
            <a:endParaRPr lang="en-CA"/>
          </a:p>
        </p:txBody>
      </p:sp>
      <p:pic>
        <p:nvPicPr>
          <p:cNvPr id="5"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5728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57284"/>
            <a:ext cx="1189583" cy="67976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userDrawn="1"/>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Triangle 8"/>
          <p:cNvSpPr/>
          <p:nvPr userDrawn="1"/>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Triangle 9"/>
          <p:cNvSpPr/>
          <p:nvPr userDrawn="1"/>
        </p:nvSpPr>
        <p:spPr>
          <a:xfrm>
            <a:off x="11384280" y="589285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Triangle 10"/>
          <p:cNvSpPr/>
          <p:nvPr userDrawn="1"/>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1143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7044"/>
            <a:ext cx="3932237" cy="1120355"/>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E7E40-5F04-4071-A756-D2610FDD8028}" type="datetimeFigureOut">
              <a:rPr lang="en-CA" smtClean="0"/>
              <a:t>2015-12-21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817690-09F3-42C5-8622-4FEFA4214253}" type="slidenum">
              <a:rPr lang="en-CA" smtClean="0"/>
              <a:t>‹#›</a:t>
            </a:fld>
            <a:endParaRPr lang="en-CA"/>
          </a:p>
        </p:txBody>
      </p:sp>
      <p:pic>
        <p:nvPicPr>
          <p:cNvPr id="8"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5728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57284"/>
            <a:ext cx="1189583" cy="679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userDrawn="1"/>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Triangle 11"/>
          <p:cNvSpPr/>
          <p:nvPr userDrawn="1"/>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Triangle 12"/>
          <p:cNvSpPr/>
          <p:nvPr userDrawn="1"/>
        </p:nvSpPr>
        <p:spPr>
          <a:xfrm>
            <a:off x="11384280" y="589285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Triangle 13"/>
          <p:cNvSpPr/>
          <p:nvPr userDrawn="1"/>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2707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7046"/>
            <a:ext cx="3932237" cy="1120354"/>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E7E40-5F04-4071-A756-D2610FDD8028}" type="datetimeFigureOut">
              <a:rPr lang="en-CA" smtClean="0"/>
              <a:t>2015-12-21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817690-09F3-42C5-8622-4FEFA4214253}" type="slidenum">
              <a:rPr lang="en-CA" smtClean="0"/>
              <a:t>‹#›</a:t>
            </a:fld>
            <a:endParaRPr lang="en-CA"/>
          </a:p>
        </p:txBody>
      </p:sp>
      <p:pic>
        <p:nvPicPr>
          <p:cNvPr id="8" name="Picture 2" descr="http://www.torontotriathlonclub.org/resources/Pictures/ttc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539" y="257284"/>
            <a:ext cx="1994312" cy="747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bikewatts.com/wp-content/uploads/2015/01/BikeWatt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68000" y="257284"/>
            <a:ext cx="1189583" cy="67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716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E7E40-5F04-4071-A756-D2610FDD8028}" type="datetimeFigureOut">
              <a:rPr lang="en-CA" smtClean="0"/>
              <a:t>2015-12-21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17690-09F3-42C5-8622-4FEFA4214253}" type="slidenum">
              <a:rPr lang="en-CA" smtClean="0"/>
              <a:t>‹#›</a:t>
            </a:fld>
            <a:endParaRPr lang="en-CA"/>
          </a:p>
        </p:txBody>
      </p:sp>
    </p:spTree>
    <p:extLst>
      <p:ext uri="{BB962C8B-B14F-4D97-AF65-F5344CB8AC3E}">
        <p14:creationId xmlns:p14="http://schemas.microsoft.com/office/powerpoint/2010/main" val="2012221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951" y="1216399"/>
            <a:ext cx="11461411" cy="977221"/>
          </a:xfrm>
        </p:spPr>
        <p:txBody>
          <a:bodyPr>
            <a:normAutofit/>
          </a:bodyPr>
          <a:lstStyle/>
          <a:p>
            <a:r>
              <a:rPr lang="en-CA" sz="5400" dirty="0" smtClean="0">
                <a:solidFill>
                  <a:schemeClr val="accent2"/>
                </a:solidFill>
              </a:rPr>
              <a:t>Zwift – An Introduction for Triathletes </a:t>
            </a:r>
            <a:endParaRPr lang="en-CA" sz="5400" dirty="0">
              <a:solidFill>
                <a:schemeClr val="accent2"/>
              </a:solidFill>
            </a:endParaRPr>
          </a:p>
        </p:txBody>
      </p:sp>
      <p:sp>
        <p:nvSpPr>
          <p:cNvPr id="3" name="Subtitle 2"/>
          <p:cNvSpPr>
            <a:spLocks noGrp="1"/>
          </p:cNvSpPr>
          <p:nvPr>
            <p:ph type="subTitle" idx="1"/>
          </p:nvPr>
        </p:nvSpPr>
        <p:spPr>
          <a:xfrm>
            <a:off x="1642663" y="6280949"/>
            <a:ext cx="9144000" cy="502571"/>
          </a:xfrm>
        </p:spPr>
        <p:txBody>
          <a:bodyPr vert="horz" lIns="91440" tIns="45720" rIns="91440" bIns="45720" rtlCol="0" anchor="t">
            <a:normAutofit/>
          </a:bodyPr>
          <a:lstStyle/>
          <a:p>
            <a:r>
              <a:rPr lang="en-CA" dirty="0"/>
              <a:t>In Association with BikeWatts</a:t>
            </a:r>
          </a:p>
          <a:p>
            <a:endParaRPr lang="en-CA" dirty="0"/>
          </a:p>
        </p:txBody>
      </p:sp>
      <p:pic>
        <p:nvPicPr>
          <p:cNvPr id="1026" name="Picture 2" descr="http://www.torontotriathlonclub.org/resources/Pictures/ttc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41" y="40439"/>
            <a:ext cx="3302776" cy="12385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ikewatts.com/wp-content/uploads/2015/01/BikeWatt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7209" y="195094"/>
            <a:ext cx="1626153" cy="9292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icycling.com/sites/bicycling.com/files/articles/2014/12/zwift-809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622" y="2348276"/>
            <a:ext cx="7705725" cy="389572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6576" y="6656832"/>
            <a:ext cx="12192000" cy="201168"/>
          </a:xfrm>
          <a:prstGeom prst="round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0643616" y="5897880"/>
            <a:ext cx="768096" cy="768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Triangle 6"/>
          <p:cNvSpPr/>
          <p:nvPr/>
        </p:nvSpPr>
        <p:spPr>
          <a:xfrm rot="16200000">
            <a:off x="9851228" y="5876451"/>
            <a:ext cx="770959" cy="813816"/>
          </a:xfrm>
          <a:prstGeom prst="rtTriangl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Triangle 11"/>
          <p:cNvSpPr/>
          <p:nvPr/>
        </p:nvSpPr>
        <p:spPr>
          <a:xfrm>
            <a:off x="11384280" y="5885873"/>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Triangle 12"/>
          <p:cNvSpPr/>
          <p:nvPr/>
        </p:nvSpPr>
        <p:spPr>
          <a:xfrm rot="10800000">
            <a:off x="11387316" y="5895017"/>
            <a:ext cx="770959" cy="768096"/>
          </a:xfrm>
          <a:prstGeom prst="rtTriangle">
            <a:avLst/>
          </a:prstGeom>
          <a:gradFill flip="none" rotWithShape="1">
            <a:gsLst>
              <a:gs pos="0">
                <a:srgbClr val="9E0000"/>
              </a:gs>
              <a:gs pos="100000">
                <a:srgbClr val="7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890985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erlincycles.com/blog/wp-content/uploads/2014/12/zwift-how-768x2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323" y="4164787"/>
            <a:ext cx="7315200" cy="2333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879499"/>
            <a:ext cx="10515600" cy="811189"/>
          </a:xfrm>
        </p:spPr>
        <p:txBody>
          <a:bodyPr/>
          <a:lstStyle/>
          <a:p>
            <a:r>
              <a:rPr lang="en-CA" dirty="0" smtClean="0">
                <a:solidFill>
                  <a:schemeClr val="accent2"/>
                </a:solidFill>
              </a:rPr>
              <a:t>Zwift – An Introduction for Triathletes</a:t>
            </a:r>
            <a:endParaRPr lang="en-CA" dirty="0">
              <a:solidFill>
                <a:schemeClr val="accent2"/>
              </a:solidFill>
            </a:endParaRPr>
          </a:p>
        </p:txBody>
      </p:sp>
      <p:sp>
        <p:nvSpPr>
          <p:cNvPr id="4" name="Rounded Rectangle 3"/>
          <p:cNvSpPr/>
          <p:nvPr/>
        </p:nvSpPr>
        <p:spPr>
          <a:xfrm>
            <a:off x="4725563" y="4001294"/>
            <a:ext cx="2785081" cy="6963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p:txBody>
          <a:bodyPr/>
          <a:lstStyle/>
          <a:p>
            <a:r>
              <a:rPr lang="en-CA" dirty="0" smtClean="0"/>
              <a:t>What is Zwift</a:t>
            </a:r>
          </a:p>
          <a:p>
            <a:r>
              <a:rPr lang="en-CA" dirty="0" smtClean="0"/>
              <a:t>How it can be used by triathletes</a:t>
            </a:r>
          </a:p>
          <a:p>
            <a:r>
              <a:rPr lang="en-CA" dirty="0" smtClean="0"/>
              <a:t>Training with Zwift</a:t>
            </a:r>
          </a:p>
          <a:p>
            <a:r>
              <a:rPr lang="en-CA" dirty="0" smtClean="0"/>
              <a:t>Training with power / Power in Zwift</a:t>
            </a:r>
          </a:p>
          <a:p>
            <a:r>
              <a:rPr lang="en-CA" dirty="0" smtClean="0"/>
              <a:t>What equipment do you need?</a:t>
            </a:r>
          </a:p>
          <a:p>
            <a:r>
              <a:rPr lang="en-CA" dirty="0" smtClean="0"/>
              <a:t>The TTC Zwift Race</a:t>
            </a:r>
            <a:endParaRPr lang="en-CA" dirty="0"/>
          </a:p>
        </p:txBody>
      </p:sp>
    </p:spTree>
    <p:extLst>
      <p:ext uri="{BB962C8B-B14F-4D97-AF65-F5344CB8AC3E}">
        <p14:creationId xmlns:p14="http://schemas.microsoft.com/office/powerpoint/2010/main" val="1800718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solidFill>
              </a:rPr>
              <a:t>What is Zwift?</a:t>
            </a:r>
            <a:endParaRPr lang="en-CA" dirty="0">
              <a:solidFill>
                <a:schemeClr val="accent2"/>
              </a:solidFill>
            </a:endParaRPr>
          </a:p>
        </p:txBody>
      </p:sp>
      <p:sp>
        <p:nvSpPr>
          <p:cNvPr id="3" name="Content Placeholder 2"/>
          <p:cNvSpPr>
            <a:spLocks noGrp="1"/>
          </p:cNvSpPr>
          <p:nvPr>
            <p:ph idx="1"/>
          </p:nvPr>
        </p:nvSpPr>
        <p:spPr>
          <a:xfrm>
            <a:off x="838200" y="1825625"/>
            <a:ext cx="6002350" cy="4351338"/>
          </a:xfrm>
        </p:spPr>
        <p:txBody>
          <a:bodyPr vert="horz" lIns="91440" tIns="45720" rIns="91440" bIns="45720" rtlCol="0" anchor="t">
            <a:normAutofit fontScale="92500" lnSpcReduction="20000"/>
          </a:bodyPr>
          <a:lstStyle/>
          <a:p>
            <a:r>
              <a:rPr lang="en-CA" dirty="0"/>
              <a:t>Zwift is an online riding environment</a:t>
            </a:r>
          </a:p>
          <a:p>
            <a:r>
              <a:rPr lang="en-CA" dirty="0"/>
              <a:t>Uses your existing bike sensors</a:t>
            </a:r>
          </a:p>
          <a:p>
            <a:r>
              <a:rPr lang="en-CA" dirty="0"/>
              <a:t>Create virtual Avatar</a:t>
            </a:r>
          </a:p>
          <a:p>
            <a:r>
              <a:rPr lang="en-CA" dirty="0"/>
              <a:t>Customise look of your avatar and bike</a:t>
            </a:r>
          </a:p>
          <a:p>
            <a:r>
              <a:rPr lang="en-CA" dirty="0"/>
              <a:t>Ride with others</a:t>
            </a:r>
          </a:p>
          <a:p>
            <a:r>
              <a:rPr lang="en-CA" dirty="0"/>
              <a:t>Includes drafting dynamics</a:t>
            </a:r>
          </a:p>
          <a:p>
            <a:r>
              <a:rPr lang="en-CA" dirty="0"/>
              <a:t>Has training plans</a:t>
            </a:r>
          </a:p>
          <a:p>
            <a:r>
              <a:rPr lang="en-CA" dirty="0"/>
              <a:t>Includes 1 month / 50km free trial ride</a:t>
            </a:r>
          </a:p>
          <a:p>
            <a:r>
              <a:rPr lang="en-CA" dirty="0"/>
              <a:t>$10 USD per month after that</a:t>
            </a:r>
          </a:p>
          <a:p>
            <a:r>
              <a:rPr lang="en-CA" dirty="0"/>
              <a:t>Not Affiliated with TTC or </a:t>
            </a:r>
            <a:r>
              <a:rPr lang="en-CA" dirty="0" err="1"/>
              <a:t>BikeWatts</a:t>
            </a:r>
            <a:endParaRPr lang="en-CA" dirty="0"/>
          </a:p>
          <a:p>
            <a:endParaRPr lang="en-CA" dirty="0"/>
          </a:p>
          <a:p>
            <a:endParaRPr lang="en-CA" dirty="0"/>
          </a:p>
        </p:txBody>
      </p:sp>
      <p:pic>
        <p:nvPicPr>
          <p:cNvPr id="4" name="Picture 3"/>
          <p:cNvPicPr>
            <a:picLocks noChangeAspect="1"/>
          </p:cNvPicPr>
          <p:nvPr/>
        </p:nvPicPr>
        <p:blipFill>
          <a:blip r:embed="rId3"/>
          <a:stretch>
            <a:fillRect/>
          </a:stretch>
        </p:blipFill>
        <p:spPr>
          <a:xfrm>
            <a:off x="7145731" y="1949389"/>
            <a:ext cx="4811269" cy="3194983"/>
          </a:xfrm>
          <a:prstGeom prst="rect">
            <a:avLst/>
          </a:prstGeom>
        </p:spPr>
      </p:pic>
      <p:sp>
        <p:nvSpPr>
          <p:cNvPr id="5" name="Rounded Rectangle 4"/>
          <p:cNvSpPr/>
          <p:nvPr/>
        </p:nvSpPr>
        <p:spPr>
          <a:xfrm>
            <a:off x="6952232" y="4914027"/>
            <a:ext cx="670095" cy="4467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949395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solidFill>
              </a:rPr>
              <a:t>How Triathletes can use Zwift</a:t>
            </a:r>
            <a:endParaRPr lang="en-CA" dirty="0">
              <a:solidFill>
                <a:schemeClr val="accent2"/>
              </a:solidFill>
            </a:endParaRPr>
          </a:p>
        </p:txBody>
      </p:sp>
      <p:sp>
        <p:nvSpPr>
          <p:cNvPr id="3" name="Content Placeholder 2"/>
          <p:cNvSpPr>
            <a:spLocks noGrp="1"/>
          </p:cNvSpPr>
          <p:nvPr>
            <p:ph idx="1"/>
          </p:nvPr>
        </p:nvSpPr>
        <p:spPr>
          <a:xfrm>
            <a:off x="5709765" y="1832605"/>
            <a:ext cx="6289117" cy="4351338"/>
          </a:xfrm>
        </p:spPr>
        <p:txBody>
          <a:bodyPr/>
          <a:lstStyle/>
          <a:p>
            <a:r>
              <a:rPr lang="en-CA" dirty="0" smtClean="0"/>
              <a:t>Change up your indoor training</a:t>
            </a:r>
          </a:p>
          <a:p>
            <a:r>
              <a:rPr lang="en-CA" dirty="0" smtClean="0"/>
              <a:t>Use workouts to train to specific plan</a:t>
            </a:r>
          </a:p>
          <a:p>
            <a:r>
              <a:rPr lang="en-CA" dirty="0" smtClean="0"/>
              <a:t>Race with the club</a:t>
            </a:r>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053830483"/>
              </p:ext>
            </p:extLst>
          </p:nvPr>
        </p:nvGraphicFramePr>
        <p:xfrm>
          <a:off x="838200" y="2395222"/>
          <a:ext cx="4368800" cy="2971800"/>
        </p:xfrm>
        <a:graphic>
          <a:graphicData uri="http://schemas.openxmlformats.org/presentationml/2006/ole">
            <mc:AlternateContent xmlns:mc="http://schemas.openxmlformats.org/markup-compatibility/2006">
              <mc:Choice xmlns:v="urn:schemas-microsoft-com:vml" Requires="v">
                <p:oleObj spid="_x0000_s20483" name="Image" r:id="rId4" imgW="4368240" imgH="2971080" progId="Photoshop.Image.16">
                  <p:embed/>
                </p:oleObj>
              </mc:Choice>
              <mc:Fallback>
                <p:oleObj name="Image" r:id="rId4" imgW="4368240" imgH="2971080" progId="Photoshop.Image.16">
                  <p:embed/>
                  <p:pic>
                    <p:nvPicPr>
                      <p:cNvPr id="4" name="Object 3"/>
                      <p:cNvPicPr/>
                      <p:nvPr/>
                    </p:nvPicPr>
                    <p:blipFill>
                      <a:blip r:embed="rId5"/>
                      <a:stretch>
                        <a:fillRect/>
                      </a:stretch>
                    </p:blipFill>
                    <p:spPr>
                      <a:xfrm>
                        <a:off x="838200" y="2395222"/>
                        <a:ext cx="4368800" cy="2971800"/>
                      </a:xfrm>
                      <a:prstGeom prst="rect">
                        <a:avLst/>
                      </a:prstGeom>
                    </p:spPr>
                  </p:pic>
                </p:oleObj>
              </mc:Fallback>
            </mc:AlternateContent>
          </a:graphicData>
        </a:graphic>
      </p:graphicFrame>
    </p:spTree>
    <p:extLst>
      <p:ext uri="{BB962C8B-B14F-4D97-AF65-F5344CB8AC3E}">
        <p14:creationId xmlns:p14="http://schemas.microsoft.com/office/powerpoint/2010/main" val="1799502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solidFill>
              </a:rPr>
              <a:t>Training with Zwift</a:t>
            </a:r>
            <a:endParaRPr lang="en-CA" dirty="0">
              <a:solidFill>
                <a:schemeClr val="accent2"/>
              </a:solidFill>
            </a:endParaRPr>
          </a:p>
        </p:txBody>
      </p:sp>
      <p:sp>
        <p:nvSpPr>
          <p:cNvPr id="3" name="Content Placeholder 2"/>
          <p:cNvSpPr>
            <a:spLocks noGrp="1"/>
          </p:cNvSpPr>
          <p:nvPr>
            <p:ph idx="1"/>
          </p:nvPr>
        </p:nvSpPr>
        <p:spPr>
          <a:xfrm>
            <a:off x="838201" y="1825625"/>
            <a:ext cx="5457898" cy="4351338"/>
          </a:xfrm>
        </p:spPr>
        <p:txBody>
          <a:bodyPr/>
          <a:lstStyle/>
          <a:p>
            <a:r>
              <a:rPr lang="en-CA" dirty="0" smtClean="0"/>
              <a:t>Zwift workout mode</a:t>
            </a:r>
          </a:p>
          <a:p>
            <a:r>
              <a:rPr lang="en-CA" dirty="0" smtClean="0"/>
              <a:t>Perform an FTP test</a:t>
            </a:r>
          </a:p>
          <a:p>
            <a:r>
              <a:rPr lang="en-CA" dirty="0" smtClean="0"/>
              <a:t>Select your workout</a:t>
            </a:r>
          </a:p>
          <a:p>
            <a:r>
              <a:rPr lang="en-CA" dirty="0" smtClean="0"/>
              <a:t>Follow a Zwift plan</a:t>
            </a:r>
          </a:p>
          <a:p>
            <a:r>
              <a:rPr lang="en-CA" dirty="0" smtClean="0"/>
              <a:t>Follow your own plan in Zwift</a:t>
            </a:r>
            <a:endParaRPr lang="en-CA" dirty="0"/>
          </a:p>
        </p:txBody>
      </p:sp>
      <p:pic>
        <p:nvPicPr>
          <p:cNvPr id="14338" name="Picture 2" descr="Z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001" y="2315168"/>
            <a:ext cx="5464652" cy="308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6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solidFill>
              </a:rPr>
              <a:t>Training with power / Power in </a:t>
            </a:r>
            <a:r>
              <a:rPr lang="en-CA" dirty="0">
                <a:solidFill>
                  <a:schemeClr val="accent2"/>
                </a:solidFill>
              </a:rPr>
              <a:t>Z</a:t>
            </a:r>
            <a:r>
              <a:rPr lang="en-CA" dirty="0" smtClean="0">
                <a:solidFill>
                  <a:schemeClr val="accent2"/>
                </a:solidFill>
              </a:rPr>
              <a:t>wift</a:t>
            </a:r>
            <a:endParaRPr lang="en-CA" dirty="0">
              <a:solidFill>
                <a:schemeClr val="accent2"/>
              </a:solidFill>
            </a:endParaRPr>
          </a:p>
        </p:txBody>
      </p:sp>
      <p:sp>
        <p:nvSpPr>
          <p:cNvPr id="3" name="Content Placeholder 2"/>
          <p:cNvSpPr>
            <a:spLocks noGrp="1"/>
          </p:cNvSpPr>
          <p:nvPr>
            <p:ph idx="1"/>
          </p:nvPr>
        </p:nvSpPr>
        <p:spPr>
          <a:xfrm>
            <a:off x="6017473" y="1839586"/>
            <a:ext cx="6023290" cy="4351338"/>
          </a:xfrm>
        </p:spPr>
        <p:txBody>
          <a:bodyPr>
            <a:normAutofit fontScale="92500"/>
          </a:bodyPr>
          <a:lstStyle/>
          <a:p>
            <a:r>
              <a:rPr lang="en-CA" dirty="0" smtClean="0"/>
              <a:t>Power is a measure of the work effort you are putting in on the bike</a:t>
            </a:r>
          </a:p>
          <a:p>
            <a:r>
              <a:rPr lang="en-CA" dirty="0" smtClean="0"/>
              <a:t>To train with power requires a power enabled bike trainer, or a power meter</a:t>
            </a:r>
          </a:p>
          <a:p>
            <a:r>
              <a:rPr lang="en-CA" dirty="0" smtClean="0"/>
              <a:t>Without these power is Zwift is estimated and may not be accurate</a:t>
            </a:r>
          </a:p>
          <a:p>
            <a:r>
              <a:rPr lang="en-CA" dirty="0" smtClean="0"/>
              <a:t>Power is measured in Watts</a:t>
            </a:r>
          </a:p>
          <a:p>
            <a:r>
              <a:rPr lang="en-CA" dirty="0" smtClean="0"/>
              <a:t>The actual number is not that relevant, the power to weight ratio is the only way to measure yourself against another rider</a:t>
            </a:r>
          </a:p>
          <a:p>
            <a:pPr marL="0" indent="0">
              <a:buNone/>
            </a:pPr>
            <a:endParaRPr lang="en-CA" dirty="0" smtClean="0"/>
          </a:p>
        </p:txBody>
      </p:sp>
      <p:pic>
        <p:nvPicPr>
          <p:cNvPr id="15364" name="Picture 4" descr="IMG_22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502095"/>
            <a:ext cx="5505794" cy="300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88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solidFill>
              </a:rPr>
              <a:t>What equipment do you need?</a:t>
            </a:r>
            <a:endParaRPr lang="en-CA" dirty="0">
              <a:solidFill>
                <a:schemeClr val="accent2"/>
              </a:solidFill>
            </a:endParaRPr>
          </a:p>
        </p:txBody>
      </p:sp>
      <p:sp>
        <p:nvSpPr>
          <p:cNvPr id="3" name="Content Placeholder 2"/>
          <p:cNvSpPr>
            <a:spLocks noGrp="1"/>
          </p:cNvSpPr>
          <p:nvPr>
            <p:ph idx="1"/>
          </p:nvPr>
        </p:nvSpPr>
        <p:spPr>
          <a:xfrm>
            <a:off x="5305498" y="1818645"/>
            <a:ext cx="6637544" cy="4351338"/>
          </a:xfrm>
        </p:spPr>
        <p:txBody>
          <a:bodyPr>
            <a:normAutofit lnSpcReduction="10000"/>
          </a:bodyPr>
          <a:lstStyle/>
          <a:p>
            <a:r>
              <a:rPr lang="en-CA" dirty="0" smtClean="0"/>
              <a:t>Computer</a:t>
            </a:r>
          </a:p>
          <a:p>
            <a:r>
              <a:rPr lang="en-CA" dirty="0" smtClean="0"/>
              <a:t>Ant+ Dongle</a:t>
            </a:r>
          </a:p>
          <a:p>
            <a:r>
              <a:rPr lang="en-CA" dirty="0" smtClean="0"/>
              <a:t>Bike trainer</a:t>
            </a:r>
            <a:endParaRPr lang="en-CA" dirty="0"/>
          </a:p>
          <a:p>
            <a:pPr lvl="1"/>
            <a:r>
              <a:rPr lang="en-CA" dirty="0" smtClean="0"/>
              <a:t>Basic Trainer</a:t>
            </a:r>
          </a:p>
          <a:p>
            <a:pPr lvl="2"/>
            <a:r>
              <a:rPr lang="en-CA" dirty="0" smtClean="0"/>
              <a:t>With a basic trainer you need a speed sensor with Ant+ capabilities</a:t>
            </a:r>
          </a:p>
          <a:p>
            <a:pPr lvl="1"/>
            <a:r>
              <a:rPr lang="en-CA" dirty="0" smtClean="0"/>
              <a:t>Power Meter</a:t>
            </a:r>
          </a:p>
          <a:p>
            <a:pPr lvl="2"/>
            <a:r>
              <a:rPr lang="en-CA" dirty="0" smtClean="0"/>
              <a:t>If you have a power meter you can pair it with </a:t>
            </a:r>
            <a:r>
              <a:rPr lang="en-CA" dirty="0" err="1" smtClean="0"/>
              <a:t>zwift</a:t>
            </a:r>
            <a:r>
              <a:rPr lang="en-CA" dirty="0" smtClean="0"/>
              <a:t> for a more accurate measure of effort</a:t>
            </a:r>
          </a:p>
          <a:p>
            <a:pPr lvl="1"/>
            <a:r>
              <a:rPr lang="en-CA" dirty="0" smtClean="0"/>
              <a:t>Smart Trainer</a:t>
            </a:r>
          </a:p>
          <a:p>
            <a:pPr lvl="2"/>
            <a:r>
              <a:rPr lang="en-CA" dirty="0" smtClean="0"/>
              <a:t>A smart trainer is the most immersive way to use Zwift. It will vary the resistance based on the course and drafting dynamics on </a:t>
            </a:r>
            <a:r>
              <a:rPr lang="en-CA" dirty="0" err="1" smtClean="0"/>
              <a:t>Wattopia</a:t>
            </a:r>
            <a:endParaRPr lang="en-CA" dirty="0" smtClean="0"/>
          </a:p>
        </p:txBody>
      </p:sp>
      <p:pic>
        <p:nvPicPr>
          <p:cNvPr id="16386" name="Picture 2" descr="http://cdn.gearpatrol.com/wp-content/uploads/2014/10/Zwift-Gear-Patrol-Slid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68" y="2317879"/>
            <a:ext cx="4711603" cy="315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82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2"/>
                </a:solidFill>
              </a:rPr>
              <a:t>The Zwift TTC Race</a:t>
            </a:r>
            <a:endParaRPr lang="en-CA" dirty="0">
              <a:solidFill>
                <a:schemeClr val="accent2"/>
              </a:solidFill>
            </a:endParaRPr>
          </a:p>
        </p:txBody>
      </p:sp>
      <p:sp>
        <p:nvSpPr>
          <p:cNvPr id="3" name="Content Placeholder 2"/>
          <p:cNvSpPr>
            <a:spLocks noGrp="1"/>
          </p:cNvSpPr>
          <p:nvPr>
            <p:ph idx="1"/>
          </p:nvPr>
        </p:nvSpPr>
        <p:spPr>
          <a:xfrm>
            <a:off x="838200" y="1825625"/>
            <a:ext cx="5290374" cy="4351338"/>
          </a:xfrm>
        </p:spPr>
        <p:txBody>
          <a:bodyPr/>
          <a:lstStyle/>
          <a:p>
            <a:r>
              <a:rPr lang="en-CA" dirty="0" smtClean="0"/>
              <a:t>TTC will be doing a Zwift race in the new year</a:t>
            </a:r>
          </a:p>
          <a:p>
            <a:r>
              <a:rPr lang="en-CA" dirty="0" smtClean="0"/>
              <a:t>Dates to be finalized, but will be between the 1</a:t>
            </a:r>
            <a:r>
              <a:rPr lang="en-CA" baseline="30000" dirty="0" smtClean="0"/>
              <a:t>st</a:t>
            </a:r>
            <a:r>
              <a:rPr lang="en-CA" dirty="0" smtClean="0"/>
              <a:t> and 3</a:t>
            </a:r>
            <a:r>
              <a:rPr lang="en-CA" baseline="30000" dirty="0" smtClean="0"/>
              <a:t>rd</a:t>
            </a:r>
            <a:r>
              <a:rPr lang="en-CA" dirty="0" smtClean="0"/>
              <a:t> of January</a:t>
            </a:r>
          </a:p>
          <a:p>
            <a:r>
              <a:rPr lang="en-CA" dirty="0" smtClean="0"/>
              <a:t>Open to all TTC members of all levels</a:t>
            </a:r>
          </a:p>
          <a:p>
            <a:r>
              <a:rPr lang="en-CA" dirty="0" smtClean="0"/>
              <a:t>May lead to a monthly race if successful</a:t>
            </a:r>
            <a:endParaRPr lang="en-CA" dirty="0"/>
          </a:p>
        </p:txBody>
      </p:sp>
      <p:pic>
        <p:nvPicPr>
          <p:cNvPr id="17410" name="Picture 2" descr="http://brimages.bikeboardmedia.netdna-cdn.com/wp-content/uploads/2014/09/zwift-virtual-reality-multiplayer-online-cycling-g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453" y="2124472"/>
            <a:ext cx="5825666" cy="336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95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901</Words>
  <Application>Microsoft Macintosh PowerPoint</Application>
  <PresentationFormat>Custom</PresentationFormat>
  <Paragraphs>82</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Image</vt:lpstr>
      <vt:lpstr>Zwift – An Introduction for Triathletes </vt:lpstr>
      <vt:lpstr>Zwift – An Introduction for Triathletes</vt:lpstr>
      <vt:lpstr>What is Zwift?</vt:lpstr>
      <vt:lpstr>How Triathletes can use Zwift</vt:lpstr>
      <vt:lpstr>Training with Zwift</vt:lpstr>
      <vt:lpstr>Training with power / Power in Zwift</vt:lpstr>
      <vt:lpstr>What equipment do you need?</vt:lpstr>
      <vt:lpstr>The Zwift TTC Race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Zwift – An Introduction for Triathletes</dc:title>
  <dc:creator>Scott Rathbone</dc:creator>
  <cp:lastModifiedBy>Tara Postnikoff</cp:lastModifiedBy>
  <cp:revision>14</cp:revision>
  <dcterms:created xsi:type="dcterms:W3CDTF">2015-11-22T20:12:39Z</dcterms:created>
  <dcterms:modified xsi:type="dcterms:W3CDTF">2015-12-22T01:19:46Z</dcterms:modified>
</cp:coreProperties>
</file>